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6" r:id="rId2"/>
    <p:sldId id="280" r:id="rId3"/>
    <p:sldId id="282" r:id="rId4"/>
    <p:sldId id="278" r:id="rId5"/>
    <p:sldId id="257" r:id="rId6"/>
    <p:sldId id="258" r:id="rId7"/>
    <p:sldId id="274" r:id="rId8"/>
    <p:sldId id="267" r:id="rId9"/>
    <p:sldId id="264" r:id="rId10"/>
    <p:sldId id="281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7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526DB7-8EE1-4527-8143-DD955FA6D10D}" type="datetimeFigureOut">
              <a:rPr lang="cs-CZ" smtClean="0"/>
              <a:t>7.2.2012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2810A1-A65E-491D-AE1E-0BE92822EEC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2737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1843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BF24162-FD4B-4713-B8FB-9DBC9040C20A}" type="slidenum">
              <a:rPr lang="cs-CZ"/>
              <a:pPr eaLnBrk="1" hangingPunct="1"/>
              <a:t>1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7.2.2012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7.2.2012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7.2.2012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7.2.2012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cs-CZ" dirty="0" smtClean="0"/>
              <a:t>Opakujeme vedlejší věty 2</a:t>
            </a:r>
            <a:endParaRPr lang="cs-CZ" sz="3200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657600"/>
            <a:ext cx="6400800" cy="1371600"/>
          </a:xfrm>
        </p:spPr>
        <p:txBody>
          <a:bodyPr/>
          <a:lstStyle/>
          <a:p>
            <a:pPr eaLnBrk="1" hangingPunct="1"/>
            <a:r>
              <a:rPr lang="cs-CZ" sz="2800" dirty="0" smtClean="0"/>
              <a:t>Český jazyk</a:t>
            </a:r>
          </a:p>
          <a:p>
            <a:pPr eaLnBrk="1" hangingPunct="1"/>
            <a:r>
              <a:rPr lang="cs-CZ" sz="2800" dirty="0" smtClean="0"/>
              <a:t>2. stupeň </a:t>
            </a:r>
          </a:p>
        </p:txBody>
      </p:sp>
      <p:sp>
        <p:nvSpPr>
          <p:cNvPr id="2055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620000" y="6245225"/>
            <a:ext cx="1066800" cy="47625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E34A9F8-4C77-4923-BF90-083A4AD1B544}" type="slidenum">
              <a:rPr lang="cs-CZ">
                <a:solidFill>
                  <a:srgbClr val="000000"/>
                </a:solidFill>
              </a:rPr>
              <a:pPr eaLnBrk="1" hangingPunct="1"/>
              <a:t>1</a:t>
            </a:fld>
            <a:endParaRPr lang="cs-CZ">
              <a:solidFill>
                <a:srgbClr val="000000"/>
              </a:solidFill>
            </a:endParaRPr>
          </a:p>
        </p:txBody>
      </p:sp>
      <p:sp>
        <p:nvSpPr>
          <p:cNvPr id="3076" name="Obdélník 3"/>
          <p:cNvSpPr>
            <a:spLocks noChangeArrowheads="1"/>
          </p:cNvSpPr>
          <p:nvPr/>
        </p:nvSpPr>
        <p:spPr bwMode="auto">
          <a:xfrm>
            <a:off x="684213" y="5486400"/>
            <a:ext cx="7874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cs-CZ" dirty="0"/>
              <a:t>Eva Beranová, Základní škola, Čapkova 126, Klatovy</a:t>
            </a:r>
          </a:p>
        </p:txBody>
      </p:sp>
      <p:sp>
        <p:nvSpPr>
          <p:cNvPr id="3077" name="Obdélník 1"/>
          <p:cNvSpPr>
            <a:spLocks noChangeArrowheads="1"/>
          </p:cNvSpPr>
          <p:nvPr/>
        </p:nvSpPr>
        <p:spPr bwMode="auto">
          <a:xfrm>
            <a:off x="901700" y="6199188"/>
            <a:ext cx="76215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cs-CZ" smtClean="0"/>
              <a:t>VY_32_INOVACE_04_Opakujeme </a:t>
            </a:r>
            <a:r>
              <a:rPr lang="cs-CZ" dirty="0" smtClean="0"/>
              <a:t>vedlejší věty 2</a:t>
            </a:r>
            <a:endParaRPr lang="cs-CZ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7575" y="338138"/>
            <a:ext cx="3109838" cy="10955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496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Najdi chyby.</a:t>
            </a:r>
            <a:r>
              <a:rPr lang="cs-CZ" dirty="0"/>
              <a:t/>
            </a:r>
            <a:br>
              <a:rPr lang="cs-CZ" dirty="0"/>
            </a:br>
            <a:r>
              <a:rPr lang="cs-CZ" dirty="0"/>
              <a:t>Vyhledej věty </a:t>
            </a:r>
            <a:r>
              <a:rPr lang="cs-CZ" dirty="0" smtClean="0"/>
              <a:t>vedlejší, urči.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363538" indent="-363538">
              <a:buFont typeface="+mj-lt"/>
              <a:buAutoNum type="arabicPeriod"/>
            </a:pPr>
            <a:r>
              <a:rPr lang="cs-CZ" dirty="0" smtClean="0"/>
              <a:t>Nikdy se nevrátil do města v němž žil v </a:t>
            </a:r>
            <a:r>
              <a:rPr lang="cs-CZ" dirty="0" err="1" smtClean="0"/>
              <a:t>děctví</a:t>
            </a:r>
            <a:r>
              <a:rPr lang="cs-CZ" dirty="0" smtClean="0"/>
              <a:t>.</a:t>
            </a:r>
          </a:p>
          <a:p>
            <a:pPr marL="363538" indent="-363538">
              <a:buFont typeface="+mj-lt"/>
              <a:buAutoNum type="arabicPeriod"/>
            </a:pPr>
            <a:endParaRPr lang="cs-CZ" dirty="0" smtClean="0"/>
          </a:p>
          <a:p>
            <a:pPr marL="363538" indent="-363538">
              <a:buFont typeface="+mj-lt"/>
              <a:buAutoNum type="arabicPeriod"/>
            </a:pPr>
            <a:r>
              <a:rPr lang="cs-CZ" dirty="0" smtClean="0"/>
              <a:t>Nelíbí se mi, že jsi mě nepomohl.</a:t>
            </a:r>
          </a:p>
          <a:p>
            <a:pPr marL="363538" indent="-363538">
              <a:buFont typeface="+mj-lt"/>
              <a:buAutoNum type="arabicPeriod"/>
            </a:pPr>
            <a:endParaRPr lang="cs-CZ" dirty="0" smtClean="0"/>
          </a:p>
          <a:p>
            <a:pPr marL="363538" indent="-363538">
              <a:buFont typeface="+mj-lt"/>
              <a:buAutoNum type="arabicPeriod"/>
            </a:pPr>
            <a:r>
              <a:rPr lang="cs-CZ" dirty="0" smtClean="0"/>
              <a:t>Mně řekli, že se s </a:t>
            </a:r>
            <a:r>
              <a:rPr lang="cs-CZ" dirty="0" err="1" smtClean="0"/>
              <a:t>tim</a:t>
            </a:r>
            <a:r>
              <a:rPr lang="cs-CZ" dirty="0" smtClean="0"/>
              <a:t> nedá dělat nic.</a:t>
            </a:r>
          </a:p>
          <a:p>
            <a:pPr marL="363538" indent="-363538">
              <a:buFont typeface="+mj-lt"/>
              <a:buAutoNum type="arabicPeriod"/>
            </a:pPr>
            <a:endParaRPr lang="cs-CZ" dirty="0" smtClean="0"/>
          </a:p>
          <a:p>
            <a:pPr marL="363538" indent="-363538">
              <a:buFont typeface="+mj-lt"/>
              <a:buAutoNum type="arabicPeriod"/>
            </a:pPr>
            <a:r>
              <a:rPr lang="cs-CZ" dirty="0" smtClean="0"/>
              <a:t>Kdo to ví, přihlásí se. </a:t>
            </a:r>
          </a:p>
          <a:p>
            <a:pPr marL="363538" indent="-363538">
              <a:buFont typeface="+mj-lt"/>
              <a:buAutoNum type="arabicPeriod"/>
            </a:pPr>
            <a:endParaRPr lang="cs-CZ" dirty="0" smtClean="0"/>
          </a:p>
          <a:p>
            <a:pPr marL="363538" indent="-363538">
              <a:buFont typeface="+mj-lt"/>
              <a:buAutoNum type="arabicPeriod"/>
            </a:pPr>
            <a:r>
              <a:rPr lang="cs-CZ" dirty="0" smtClean="0"/>
              <a:t>Čím by jste mu udělali radost, to vám řekne otec. 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44280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cs-CZ" dirty="0"/>
              <a:t>Nikdy se nevrátil do </a:t>
            </a:r>
            <a:r>
              <a:rPr lang="cs-CZ" dirty="0" smtClean="0"/>
              <a:t>města, </a:t>
            </a:r>
            <a:r>
              <a:rPr lang="cs-CZ" dirty="0" smtClean="0">
                <a:solidFill>
                  <a:srgbClr val="FFFF00"/>
                </a:solidFill>
              </a:rPr>
              <a:t>v </a:t>
            </a:r>
            <a:r>
              <a:rPr lang="cs-CZ" dirty="0">
                <a:solidFill>
                  <a:srgbClr val="FFFF00"/>
                </a:solidFill>
              </a:rPr>
              <a:t>němž žil v </a:t>
            </a:r>
            <a:r>
              <a:rPr lang="cs-CZ" dirty="0" smtClean="0">
                <a:solidFill>
                  <a:srgbClr val="FFFF00"/>
                </a:solidFill>
              </a:rPr>
              <a:t>dětství</a:t>
            </a:r>
            <a:r>
              <a:rPr lang="cs-CZ" dirty="0" smtClean="0"/>
              <a:t>.</a:t>
            </a:r>
          </a:p>
          <a:p>
            <a:pPr marL="0" indent="0">
              <a:buNone/>
            </a:pPr>
            <a:r>
              <a:rPr lang="cs-CZ" dirty="0" smtClean="0">
                <a:solidFill>
                  <a:srgbClr val="FF99CC"/>
                </a:solidFill>
              </a:rPr>
              <a:t>přívlastková</a:t>
            </a:r>
            <a:endParaRPr lang="cs-CZ" dirty="0">
              <a:solidFill>
                <a:srgbClr val="FF99CC"/>
              </a:solidFill>
            </a:endParaRPr>
          </a:p>
          <a:p>
            <a:pPr marL="0" indent="0">
              <a:buNone/>
            </a:pPr>
            <a:r>
              <a:rPr lang="cs-CZ" dirty="0" smtClean="0"/>
              <a:t>Nelíbí </a:t>
            </a:r>
            <a:r>
              <a:rPr lang="cs-CZ" dirty="0"/>
              <a:t>se mi, </a:t>
            </a:r>
            <a:r>
              <a:rPr lang="cs-CZ" dirty="0">
                <a:solidFill>
                  <a:srgbClr val="FFFF00"/>
                </a:solidFill>
              </a:rPr>
              <a:t>že jsi </a:t>
            </a:r>
            <a:r>
              <a:rPr lang="cs-CZ" dirty="0" smtClean="0">
                <a:solidFill>
                  <a:srgbClr val="FFFF00"/>
                </a:solidFill>
              </a:rPr>
              <a:t>mně </a:t>
            </a:r>
            <a:r>
              <a:rPr lang="cs-CZ" dirty="0">
                <a:solidFill>
                  <a:srgbClr val="FFFF00"/>
                </a:solidFill>
              </a:rPr>
              <a:t>nepomohl</a:t>
            </a:r>
            <a:r>
              <a:rPr lang="cs-CZ" dirty="0" smtClean="0">
                <a:solidFill>
                  <a:srgbClr val="FFFF00"/>
                </a:solidFill>
              </a:rPr>
              <a:t>.</a:t>
            </a:r>
          </a:p>
          <a:p>
            <a:pPr marL="0" indent="0">
              <a:buNone/>
            </a:pPr>
            <a:r>
              <a:rPr lang="cs-CZ" dirty="0" smtClean="0">
                <a:solidFill>
                  <a:srgbClr val="FF99CC"/>
                </a:solidFill>
              </a:rPr>
              <a:t>podmětná</a:t>
            </a:r>
            <a:endParaRPr lang="cs-CZ" dirty="0">
              <a:solidFill>
                <a:srgbClr val="FF99CC"/>
              </a:solidFill>
            </a:endParaRPr>
          </a:p>
          <a:p>
            <a:pPr marL="0" indent="0">
              <a:buNone/>
            </a:pPr>
            <a:r>
              <a:rPr lang="cs-CZ" dirty="0"/>
              <a:t>Mně řekli, </a:t>
            </a:r>
            <a:r>
              <a:rPr lang="cs-CZ" dirty="0">
                <a:solidFill>
                  <a:srgbClr val="FFFF00"/>
                </a:solidFill>
              </a:rPr>
              <a:t>že se s </a:t>
            </a:r>
            <a:r>
              <a:rPr lang="cs-CZ" dirty="0" smtClean="0">
                <a:solidFill>
                  <a:srgbClr val="FFFF00"/>
                </a:solidFill>
              </a:rPr>
              <a:t>tím </a:t>
            </a:r>
            <a:r>
              <a:rPr lang="cs-CZ" dirty="0">
                <a:solidFill>
                  <a:srgbClr val="FFFF00"/>
                </a:solidFill>
              </a:rPr>
              <a:t>nedá dělat nic</a:t>
            </a:r>
            <a:r>
              <a:rPr lang="cs-CZ" dirty="0" smtClean="0">
                <a:solidFill>
                  <a:srgbClr val="FFFF00"/>
                </a:solidFill>
              </a:rPr>
              <a:t>.</a:t>
            </a:r>
          </a:p>
          <a:p>
            <a:pPr marL="0" indent="0">
              <a:buNone/>
            </a:pPr>
            <a:r>
              <a:rPr lang="cs-CZ" dirty="0" smtClean="0">
                <a:solidFill>
                  <a:srgbClr val="FF99CC"/>
                </a:solidFill>
              </a:rPr>
              <a:t>předmětná</a:t>
            </a:r>
            <a:endParaRPr lang="cs-CZ" dirty="0">
              <a:solidFill>
                <a:srgbClr val="FF99CC"/>
              </a:solidFill>
            </a:endParaRPr>
          </a:p>
          <a:p>
            <a:pPr marL="0" indent="0">
              <a:buNone/>
            </a:pPr>
            <a:r>
              <a:rPr lang="cs-CZ" dirty="0">
                <a:solidFill>
                  <a:srgbClr val="FFFF00"/>
                </a:solidFill>
              </a:rPr>
              <a:t>Kdo to ví, </a:t>
            </a:r>
            <a:r>
              <a:rPr lang="cs-CZ" dirty="0"/>
              <a:t>přihlásí se. 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>
                <a:solidFill>
                  <a:srgbClr val="FF99CC"/>
                </a:solidFill>
              </a:rPr>
              <a:t>podmětná</a:t>
            </a:r>
            <a:endParaRPr lang="cs-CZ" dirty="0">
              <a:solidFill>
                <a:srgbClr val="FF99CC"/>
              </a:solidFill>
            </a:endParaRPr>
          </a:p>
          <a:p>
            <a:pPr marL="0" indent="0">
              <a:buNone/>
            </a:pPr>
            <a:r>
              <a:rPr lang="cs-CZ" dirty="0">
                <a:solidFill>
                  <a:srgbClr val="FFFF00"/>
                </a:solidFill>
              </a:rPr>
              <a:t>Čím </a:t>
            </a:r>
            <a:r>
              <a:rPr lang="cs-CZ" dirty="0" smtClean="0">
                <a:solidFill>
                  <a:srgbClr val="FFFF00"/>
                </a:solidFill>
              </a:rPr>
              <a:t>byste mu </a:t>
            </a:r>
            <a:r>
              <a:rPr lang="cs-CZ" dirty="0">
                <a:solidFill>
                  <a:srgbClr val="FFFF00"/>
                </a:solidFill>
              </a:rPr>
              <a:t>udělali radost, </a:t>
            </a:r>
            <a:r>
              <a:rPr lang="cs-CZ" dirty="0"/>
              <a:t>to vám řekne otec. 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>
                <a:solidFill>
                  <a:srgbClr val="FF99CC"/>
                </a:solidFill>
              </a:rPr>
              <a:t>předmětná</a:t>
            </a:r>
            <a:endParaRPr lang="cs-CZ" dirty="0">
              <a:solidFill>
                <a:srgbClr val="FF99CC"/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4474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Kolik je v textu souvětí? Kolik vět jednoduchých?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cs-CZ" dirty="0" smtClean="0"/>
              <a:t>Ve čtvrtek půjdu do divadla.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Těším se tam.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Uvidíme divadelní hru Romeo a Julie.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Vím, kdo je autorem této hry. 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Obdivuji umění herců.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Kdybych mohla, stala bych se herečkou také.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/>
              <a:t>Pojedou žáci osmých a devátých ročníků, ale i někteří sedmáci</a:t>
            </a:r>
            <a:r>
              <a:rPr lang="cs-CZ" dirty="0" smtClean="0"/>
              <a:t>.</a:t>
            </a:r>
            <a:r>
              <a:rPr lang="cs-CZ" dirty="0"/>
              <a:t> </a:t>
            </a:r>
            <a:endParaRPr lang="cs-CZ" dirty="0" smtClean="0"/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Divadlo</a:t>
            </a:r>
            <a:r>
              <a:rPr lang="cs-CZ" dirty="0"/>
              <a:t>, které navštívíme, je v Plzni. </a:t>
            </a:r>
          </a:p>
          <a:p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8068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solidFill>
                  <a:srgbClr val="FF99CC"/>
                </a:solidFill>
              </a:rPr>
              <a:t>souvětí</a:t>
            </a:r>
            <a:r>
              <a:rPr lang="cs-CZ" dirty="0" smtClean="0"/>
              <a:t> – věta jednoduchá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cs-CZ" dirty="0" smtClean="0"/>
              <a:t>Ve čtvrtek půjdu do divadla.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Těším se tam.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Uvidíme divadelní hru Romeo a Julie.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>
                <a:solidFill>
                  <a:srgbClr val="FF99CC"/>
                </a:solidFill>
              </a:rPr>
              <a:t>Vím, kdo je autorem této hry. 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Obdivuji umění herců.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>
                <a:solidFill>
                  <a:srgbClr val="FF99CC"/>
                </a:solidFill>
              </a:rPr>
              <a:t>Kdybych mohla, stala bych se herečkou také.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/>
              <a:t>Pojedou žáci osmých a devátých ročníků, ale i někteří sedmáci</a:t>
            </a:r>
            <a:r>
              <a:rPr lang="cs-CZ" dirty="0" smtClean="0"/>
              <a:t>.</a:t>
            </a:r>
            <a:r>
              <a:rPr lang="cs-CZ" dirty="0"/>
              <a:t> </a:t>
            </a:r>
            <a:endParaRPr lang="cs-CZ" dirty="0" smtClean="0"/>
          </a:p>
          <a:p>
            <a:pPr marL="514350" indent="-514350">
              <a:buFont typeface="+mj-lt"/>
              <a:buAutoNum type="arabicPeriod"/>
            </a:pPr>
            <a:r>
              <a:rPr lang="cs-CZ" dirty="0" smtClean="0">
                <a:solidFill>
                  <a:srgbClr val="FF99CC"/>
                </a:solidFill>
              </a:rPr>
              <a:t>Divadlo</a:t>
            </a:r>
            <a:r>
              <a:rPr lang="cs-CZ" dirty="0">
                <a:solidFill>
                  <a:srgbClr val="FF99CC"/>
                </a:solidFill>
              </a:rPr>
              <a:t>, které navštívíme, je v Plzni. </a:t>
            </a:r>
          </a:p>
          <a:p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946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Druhy vět vedlejších</a:t>
            </a:r>
            <a:endParaRPr lang="cs-CZ" dirty="0"/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podmětná</a:t>
            </a:r>
          </a:p>
          <a:p>
            <a:pPr marL="0" indent="0">
              <a:buNone/>
            </a:pPr>
            <a:r>
              <a:rPr lang="cs-CZ" dirty="0" smtClean="0"/>
              <a:t>přísudková</a:t>
            </a:r>
          </a:p>
          <a:p>
            <a:pPr marL="0" indent="0">
              <a:buNone/>
            </a:pPr>
            <a:r>
              <a:rPr lang="cs-CZ" dirty="0" smtClean="0"/>
              <a:t>předmětná</a:t>
            </a:r>
          </a:p>
          <a:p>
            <a:pPr marL="0" indent="0">
              <a:buNone/>
            </a:pPr>
            <a:r>
              <a:rPr lang="cs-CZ" dirty="0" smtClean="0"/>
              <a:t>přívlastková</a:t>
            </a:r>
          </a:p>
          <a:p>
            <a:pPr marL="0" indent="0">
              <a:buNone/>
            </a:pPr>
            <a:r>
              <a:rPr lang="cs-CZ" dirty="0" smtClean="0"/>
              <a:t>příslovečná</a:t>
            </a:r>
          </a:p>
          <a:p>
            <a:pPr marL="0" indent="0">
              <a:buNone/>
            </a:pPr>
            <a:r>
              <a:rPr lang="cs-CZ" dirty="0" smtClean="0"/>
              <a:t>doplňková</a:t>
            </a:r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1542378" y="5157192"/>
            <a:ext cx="6696744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b="1" dirty="0" smtClean="0">
                <a:solidFill>
                  <a:schemeClr val="bg1"/>
                </a:solidFill>
              </a:rPr>
              <a:t>Věta vedlejší závisí na jiné větě, </a:t>
            </a:r>
          </a:p>
          <a:p>
            <a:pPr algn="ctr"/>
            <a:r>
              <a:rPr lang="cs-CZ" sz="2400" b="1" dirty="0" smtClean="0">
                <a:solidFill>
                  <a:schemeClr val="bg1"/>
                </a:solidFill>
              </a:rPr>
              <a:t>můžeme se na ni zeptat. </a:t>
            </a:r>
            <a:endParaRPr lang="cs-CZ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438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99CC"/>
                </a:solidFill>
              </a:rPr>
              <a:t>podmětná</a:t>
            </a:r>
            <a:endParaRPr lang="cs-CZ" dirty="0">
              <a:solidFill>
                <a:srgbClr val="FF99CC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cs-CZ" u="sng" dirty="0"/>
              <a:t>Kdo tam </a:t>
            </a:r>
            <a:r>
              <a:rPr lang="cs-CZ" u="sng" dirty="0" smtClean="0"/>
              <a:t>přijde</a:t>
            </a:r>
            <a:r>
              <a:rPr lang="cs-CZ" dirty="0" smtClean="0"/>
              <a:t>, </a:t>
            </a:r>
            <a:r>
              <a:rPr lang="cs-CZ" dirty="0"/>
              <a:t>všechno </a:t>
            </a:r>
            <a:r>
              <a:rPr lang="cs-CZ" dirty="0" smtClean="0"/>
              <a:t>uvidí.</a:t>
            </a:r>
            <a:endParaRPr lang="cs-CZ" dirty="0"/>
          </a:p>
          <a:p>
            <a:r>
              <a:rPr lang="cs-CZ" dirty="0"/>
              <a:t>kdo </a:t>
            </a:r>
            <a:r>
              <a:rPr lang="cs-CZ" smtClean="0"/>
              <a:t>uvidí?</a:t>
            </a:r>
          </a:p>
          <a:p>
            <a:endParaRPr lang="cs-CZ" dirty="0" smtClean="0"/>
          </a:p>
          <a:p>
            <a:pPr>
              <a:buFontTx/>
              <a:buNone/>
            </a:pPr>
            <a:r>
              <a:rPr lang="cs-CZ" dirty="0"/>
              <a:t>Líbí se mi, </a:t>
            </a:r>
            <a:r>
              <a:rPr lang="cs-CZ" u="sng" dirty="0"/>
              <a:t>že mu pomáháš.</a:t>
            </a:r>
          </a:p>
          <a:p>
            <a:pPr>
              <a:buFontTx/>
              <a:buNone/>
            </a:pPr>
            <a:r>
              <a:rPr lang="cs-CZ" dirty="0"/>
              <a:t>líbí se co – jaká věc</a:t>
            </a:r>
          </a:p>
          <a:p>
            <a:endParaRPr lang="cs-CZ" dirty="0"/>
          </a:p>
          <a:p>
            <a:pPr>
              <a:buFontTx/>
              <a:buNone/>
            </a:pPr>
            <a:r>
              <a:rPr lang="cs-CZ" dirty="0" smtClean="0"/>
              <a:t>ptáme </a:t>
            </a:r>
            <a:r>
              <a:rPr lang="cs-CZ" dirty="0"/>
              <a:t>se </a:t>
            </a:r>
            <a:r>
              <a:rPr lang="cs-CZ" dirty="0" smtClean="0"/>
              <a:t>kdo </a:t>
            </a:r>
            <a:r>
              <a:rPr lang="cs-CZ" dirty="0"/>
              <a:t>– </a:t>
            </a:r>
            <a:r>
              <a:rPr lang="cs-CZ" dirty="0" smtClean="0"/>
              <a:t>co (co – jaká věc)</a:t>
            </a:r>
          </a:p>
          <a:p>
            <a:pPr>
              <a:buFontTx/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7635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99CC"/>
                </a:solidFill>
              </a:rPr>
              <a:t>předmětná</a:t>
            </a:r>
            <a:endParaRPr lang="cs-CZ" dirty="0">
              <a:solidFill>
                <a:srgbClr val="FF99CC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cs-CZ" dirty="0" smtClean="0"/>
              <a:t>Věřím </a:t>
            </a:r>
            <a:r>
              <a:rPr lang="cs-CZ" dirty="0"/>
              <a:t>tomu, </a:t>
            </a:r>
            <a:r>
              <a:rPr lang="cs-CZ" u="sng" dirty="0"/>
              <a:t>co </a:t>
            </a:r>
            <a:r>
              <a:rPr lang="cs-CZ" u="sng" dirty="0" smtClean="0"/>
              <a:t>mi slíbila.</a:t>
            </a:r>
            <a:endParaRPr lang="cs-CZ" u="sng" dirty="0"/>
          </a:p>
          <a:p>
            <a:r>
              <a:rPr lang="cs-CZ" dirty="0" smtClean="0"/>
              <a:t>věřím </a:t>
            </a:r>
            <a:r>
              <a:rPr lang="cs-CZ" dirty="0"/>
              <a:t>čemu</a:t>
            </a:r>
          </a:p>
          <a:p>
            <a:pPr>
              <a:buFontTx/>
              <a:buNone/>
            </a:pPr>
            <a:r>
              <a:rPr lang="cs-CZ" dirty="0" smtClean="0"/>
              <a:t>Vím, </a:t>
            </a:r>
            <a:r>
              <a:rPr lang="cs-CZ" u="sng" dirty="0"/>
              <a:t>co si myslíš</a:t>
            </a:r>
            <a:r>
              <a:rPr lang="cs-CZ" dirty="0"/>
              <a:t>.</a:t>
            </a:r>
          </a:p>
          <a:p>
            <a:r>
              <a:rPr lang="cs-CZ" dirty="0" smtClean="0"/>
              <a:t>vím co </a:t>
            </a:r>
            <a:r>
              <a:rPr lang="cs-CZ" dirty="0"/>
              <a:t>– jakou </a:t>
            </a:r>
            <a:r>
              <a:rPr lang="cs-CZ" dirty="0" smtClean="0"/>
              <a:t>věc</a:t>
            </a:r>
          </a:p>
          <a:p>
            <a:endParaRPr lang="cs-CZ" dirty="0" smtClean="0"/>
          </a:p>
          <a:p>
            <a:pPr marL="0" indent="0">
              <a:buNone/>
            </a:pPr>
            <a:r>
              <a:rPr lang="cs-CZ" dirty="0"/>
              <a:t>závisí na slovese (př. </a:t>
            </a:r>
            <a:r>
              <a:rPr lang="cs-CZ" dirty="0" err="1" smtClean="0"/>
              <a:t>jm</a:t>
            </a:r>
            <a:r>
              <a:rPr lang="cs-CZ" dirty="0" smtClean="0"/>
              <a:t>.)</a:t>
            </a:r>
            <a:endParaRPr lang="cs-CZ" dirty="0"/>
          </a:p>
          <a:p>
            <a:pPr>
              <a:buFontTx/>
              <a:buNone/>
            </a:pPr>
            <a:r>
              <a:rPr lang="cs-CZ" dirty="0" smtClean="0"/>
              <a:t>ptáme </a:t>
            </a:r>
            <a:r>
              <a:rPr lang="cs-CZ" dirty="0"/>
              <a:t>se </a:t>
            </a:r>
            <a:r>
              <a:rPr lang="cs-CZ" dirty="0" smtClean="0"/>
              <a:t>pádovými </a:t>
            </a:r>
            <a:r>
              <a:rPr lang="cs-CZ" dirty="0"/>
              <a:t>otázkami (ne 1. a 5.p</a:t>
            </a:r>
            <a:r>
              <a:rPr lang="cs-CZ" dirty="0" smtClean="0"/>
              <a:t>.), můžeme si pomoci co </a:t>
            </a:r>
            <a:r>
              <a:rPr lang="cs-CZ" dirty="0"/>
              <a:t>– </a:t>
            </a:r>
            <a:r>
              <a:rPr lang="cs-CZ" dirty="0">
                <a:solidFill>
                  <a:schemeClr val="tx2">
                    <a:lumMod val="90000"/>
                  </a:schemeClr>
                </a:solidFill>
              </a:rPr>
              <a:t>jakou </a:t>
            </a:r>
            <a:r>
              <a:rPr lang="cs-CZ" dirty="0" smtClean="0">
                <a:solidFill>
                  <a:schemeClr val="tx2">
                    <a:lumMod val="90000"/>
                  </a:schemeClr>
                </a:solidFill>
              </a:rPr>
              <a:t>věc</a:t>
            </a:r>
            <a:endParaRPr lang="cs-CZ" dirty="0">
              <a:solidFill>
                <a:schemeClr val="tx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89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99CC"/>
                </a:solidFill>
              </a:rPr>
              <a:t>přívlastková</a:t>
            </a:r>
            <a:endParaRPr lang="cs-CZ" dirty="0">
              <a:solidFill>
                <a:srgbClr val="FF99CC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Ukázal mi svetr, </a:t>
            </a:r>
            <a:r>
              <a:rPr lang="cs-CZ" u="sng" dirty="0" smtClean="0"/>
              <a:t>který mu maminka upletla</a:t>
            </a:r>
            <a:r>
              <a:rPr lang="cs-CZ" dirty="0" smtClean="0"/>
              <a:t>.</a:t>
            </a:r>
          </a:p>
          <a:p>
            <a:pPr marL="0" indent="0">
              <a:buNone/>
            </a:pPr>
            <a:r>
              <a:rPr lang="cs-CZ" dirty="0"/>
              <a:t>Dům, </a:t>
            </a:r>
            <a:r>
              <a:rPr lang="cs-CZ" u="sng" dirty="0"/>
              <a:t>kde jsme bydleli</a:t>
            </a:r>
            <a:r>
              <a:rPr lang="cs-CZ" dirty="0"/>
              <a:t>, je v této ulici.</a:t>
            </a:r>
          </a:p>
          <a:p>
            <a:endParaRPr lang="cs-CZ" dirty="0"/>
          </a:p>
          <a:p>
            <a:r>
              <a:rPr lang="cs-CZ" dirty="0" smtClean="0"/>
              <a:t>závisí na podstatném jméně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3774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dirty="0" smtClean="0">
                <a:solidFill>
                  <a:srgbClr val="FF99CC"/>
                </a:solidFill>
              </a:rPr>
              <a:t>přísudková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Obloha byla, </a:t>
            </a:r>
            <a:r>
              <a:rPr lang="cs-CZ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jako by ji vymetl.</a:t>
            </a:r>
          </a:p>
          <a:p>
            <a:pPr>
              <a:buNone/>
            </a:pPr>
            <a:r>
              <a:rPr lang="cs-CZ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cs-CZ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Obloha</a:t>
            </a:r>
            <a:r>
              <a:rPr lang="cs-CZ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byla vymetená</a:t>
            </a:r>
            <a:r>
              <a:rPr lang="cs-CZ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.)</a:t>
            </a:r>
          </a:p>
          <a:p>
            <a:pPr>
              <a:buNone/>
            </a:pPr>
            <a:endParaRPr lang="cs-CZ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eaLnBrk="1" hangingPunct="1">
              <a:buFontTx/>
              <a:buNone/>
            </a:pPr>
            <a:r>
              <a:rPr lang="cs-CZ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vyjadřuje přísudek věty hlavní</a:t>
            </a:r>
          </a:p>
          <a:p>
            <a:pPr eaLnBrk="1" hangingPunct="1"/>
            <a:endParaRPr lang="cs-CZ" dirty="0" smtClean="0"/>
          </a:p>
        </p:txBody>
      </p:sp>
      <p:sp>
        <p:nvSpPr>
          <p:cNvPr id="9220" name="Freeform 7"/>
          <p:cNvSpPr>
            <a:spLocks/>
          </p:cNvSpPr>
          <p:nvPr/>
        </p:nvSpPr>
        <p:spPr bwMode="auto">
          <a:xfrm>
            <a:off x="2411760" y="2636912"/>
            <a:ext cx="2514600" cy="228600"/>
          </a:xfrm>
          <a:custGeom>
            <a:avLst/>
            <a:gdLst>
              <a:gd name="T0" fmla="*/ 0 w 1488"/>
              <a:gd name="T1" fmla="*/ 8 h 248"/>
              <a:gd name="T2" fmla="*/ 192 w 1488"/>
              <a:gd name="T3" fmla="*/ 200 h 248"/>
              <a:gd name="T4" fmla="*/ 336 w 1488"/>
              <a:gd name="T5" fmla="*/ 8 h 248"/>
              <a:gd name="T6" fmla="*/ 480 w 1488"/>
              <a:gd name="T7" fmla="*/ 200 h 248"/>
              <a:gd name="T8" fmla="*/ 576 w 1488"/>
              <a:gd name="T9" fmla="*/ 8 h 248"/>
              <a:gd name="T10" fmla="*/ 720 w 1488"/>
              <a:gd name="T11" fmla="*/ 200 h 248"/>
              <a:gd name="T12" fmla="*/ 864 w 1488"/>
              <a:gd name="T13" fmla="*/ 8 h 248"/>
              <a:gd name="T14" fmla="*/ 1008 w 1488"/>
              <a:gd name="T15" fmla="*/ 200 h 248"/>
              <a:gd name="T16" fmla="*/ 1152 w 1488"/>
              <a:gd name="T17" fmla="*/ 8 h 248"/>
              <a:gd name="T18" fmla="*/ 1296 w 1488"/>
              <a:gd name="T19" fmla="*/ 248 h 248"/>
              <a:gd name="T20" fmla="*/ 1392 w 1488"/>
              <a:gd name="T21" fmla="*/ 8 h 248"/>
              <a:gd name="T22" fmla="*/ 1488 w 1488"/>
              <a:gd name="T23" fmla="*/ 200 h 24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488"/>
              <a:gd name="T37" fmla="*/ 0 h 248"/>
              <a:gd name="T38" fmla="*/ 1488 w 1488"/>
              <a:gd name="T39" fmla="*/ 248 h 24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488" h="248">
                <a:moveTo>
                  <a:pt x="0" y="8"/>
                </a:moveTo>
                <a:cubicBezTo>
                  <a:pt x="68" y="104"/>
                  <a:pt x="136" y="200"/>
                  <a:pt x="192" y="200"/>
                </a:cubicBezTo>
                <a:cubicBezTo>
                  <a:pt x="248" y="200"/>
                  <a:pt x="288" y="8"/>
                  <a:pt x="336" y="8"/>
                </a:cubicBezTo>
                <a:cubicBezTo>
                  <a:pt x="384" y="8"/>
                  <a:pt x="440" y="200"/>
                  <a:pt x="480" y="200"/>
                </a:cubicBezTo>
                <a:cubicBezTo>
                  <a:pt x="520" y="200"/>
                  <a:pt x="536" y="8"/>
                  <a:pt x="576" y="8"/>
                </a:cubicBezTo>
                <a:cubicBezTo>
                  <a:pt x="616" y="8"/>
                  <a:pt x="672" y="200"/>
                  <a:pt x="720" y="200"/>
                </a:cubicBezTo>
                <a:cubicBezTo>
                  <a:pt x="768" y="200"/>
                  <a:pt x="816" y="8"/>
                  <a:pt x="864" y="8"/>
                </a:cubicBezTo>
                <a:cubicBezTo>
                  <a:pt x="912" y="8"/>
                  <a:pt x="960" y="200"/>
                  <a:pt x="1008" y="200"/>
                </a:cubicBezTo>
                <a:cubicBezTo>
                  <a:pt x="1056" y="200"/>
                  <a:pt x="1104" y="0"/>
                  <a:pt x="1152" y="8"/>
                </a:cubicBezTo>
                <a:cubicBezTo>
                  <a:pt x="1200" y="16"/>
                  <a:pt x="1256" y="248"/>
                  <a:pt x="1296" y="248"/>
                </a:cubicBezTo>
                <a:cubicBezTo>
                  <a:pt x="1336" y="248"/>
                  <a:pt x="1360" y="16"/>
                  <a:pt x="1392" y="8"/>
                </a:cubicBezTo>
                <a:cubicBezTo>
                  <a:pt x="1424" y="0"/>
                  <a:pt x="1472" y="168"/>
                  <a:pt x="1488" y="20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321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b="1" dirty="0" smtClean="0">
                <a:solidFill>
                  <a:srgbClr val="FF99CC"/>
                </a:solidFill>
              </a:rPr>
              <a:t>doplňková</a:t>
            </a:r>
            <a:endParaRPr lang="cs-CZ" sz="4000" dirty="0">
              <a:solidFill>
                <a:srgbClr val="FF99CC"/>
              </a:solidFill>
            </a:endParaRPr>
          </a:p>
        </p:txBody>
      </p:sp>
      <p:sp>
        <p:nvSpPr>
          <p:cNvPr id="11272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Pozoroval děti, </a:t>
            </a:r>
            <a:r>
              <a:rPr lang="cs-CZ" u="sng" dirty="0" smtClean="0"/>
              <a:t>jak si hrají před domem.</a:t>
            </a:r>
            <a:endParaRPr lang="cs-CZ" sz="3600" u="sng" dirty="0" smtClean="0"/>
          </a:p>
          <a:p>
            <a:pPr marL="0" indent="0">
              <a:buNone/>
            </a:pPr>
            <a:endParaRPr lang="cs-CZ" sz="3600" dirty="0"/>
          </a:p>
          <a:p>
            <a:pPr>
              <a:buFontTx/>
              <a:buNone/>
            </a:pPr>
            <a:r>
              <a:rPr lang="cs-CZ" b="1" dirty="0" smtClean="0"/>
              <a:t>závisí na </a:t>
            </a:r>
            <a:r>
              <a:rPr lang="cs-CZ" b="1" u="sng" dirty="0" smtClean="0"/>
              <a:t>dvou</a:t>
            </a:r>
            <a:r>
              <a:rPr lang="cs-CZ" b="1" dirty="0" smtClean="0"/>
              <a:t> slovech</a:t>
            </a:r>
            <a:endParaRPr lang="cs-CZ" b="1" dirty="0"/>
          </a:p>
          <a:p>
            <a:r>
              <a:rPr lang="cs-CZ" dirty="0"/>
              <a:t>podstatné jméno </a:t>
            </a:r>
            <a:r>
              <a:rPr lang="cs-CZ" dirty="0" smtClean="0"/>
              <a:t>DĚTI</a:t>
            </a:r>
            <a:endParaRPr lang="cs-CZ" dirty="0"/>
          </a:p>
          <a:p>
            <a:r>
              <a:rPr lang="cs-CZ" dirty="0"/>
              <a:t>sloveso </a:t>
            </a:r>
            <a:r>
              <a:rPr lang="cs-CZ" dirty="0" smtClean="0"/>
              <a:t>POZOROVAL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94757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11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" dur="500"/>
                                        <p:tgtEl>
                                          <p:spTgt spid="112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sady Office">
  <a:themeElements>
    <a:clrScheme name="Papí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432</Words>
  <Application>Microsoft Office PowerPoint</Application>
  <PresentationFormat>Předvádění na obrazovce (4:3)</PresentationFormat>
  <Paragraphs>88</Paragraphs>
  <Slides>10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sady Office</vt:lpstr>
      <vt:lpstr>Opakujeme vedlejší věty 2</vt:lpstr>
      <vt:lpstr>Kolik je v textu souvětí? Kolik vět jednoduchých? </vt:lpstr>
      <vt:lpstr>souvětí – věta jednoduchá</vt:lpstr>
      <vt:lpstr>Druhy vět vedlejších</vt:lpstr>
      <vt:lpstr>podmětná</vt:lpstr>
      <vt:lpstr>předmětná</vt:lpstr>
      <vt:lpstr>přívlastková</vt:lpstr>
      <vt:lpstr>přísudková</vt:lpstr>
      <vt:lpstr>doplňková</vt:lpstr>
      <vt:lpstr>Najdi chyby. Vyhledej věty vedlejší, urči.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cp:lastModifiedBy>a</cp:lastModifiedBy>
  <cp:revision>32</cp:revision>
  <dcterms:modified xsi:type="dcterms:W3CDTF">2012-02-07T20:36:28Z</dcterms:modified>
</cp:coreProperties>
</file>